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374100" cy="302768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ublic Sans Bold" panose="020B0604020202020204" charset="0"/>
      <p:regular r:id="rId7"/>
    </p:embeddedFont>
    <p:embeddedFont>
      <p:font typeface="Public Sans Bold Italics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1" d="100"/>
          <a:sy n="21" d="100"/>
        </p:scale>
        <p:origin x="242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850" y="4440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850" y="5765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33850" y="10521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0850" y="105219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9850" y="10521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7" name="Group 2">
            <a:extLst>
              <a:ext uri="{FF2B5EF4-FFF2-40B4-BE49-F238E27FC236}">
                <a16:creationId xmlns:a16="http://schemas.microsoft.com/office/drawing/2014/main" id="{FA211FE8-05A4-41A0-9E8A-11FED2167870}"/>
              </a:ext>
            </a:extLst>
          </p:cNvPr>
          <p:cNvGrpSpPr/>
          <p:nvPr userDrawn="1"/>
        </p:nvGrpSpPr>
        <p:grpSpPr>
          <a:xfrm>
            <a:off x="0" y="0"/>
            <a:ext cx="252000" cy="30276000"/>
            <a:chOff x="0" y="0"/>
            <a:chExt cx="29768" cy="3576428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51C57997-0B10-4269-8ECC-F7F76B1DB764}"/>
                </a:ext>
              </a:extLst>
            </p:cNvPr>
            <p:cNvSpPr/>
            <p:nvPr/>
          </p:nvSpPr>
          <p:spPr>
            <a:xfrm>
              <a:off x="0" y="0"/>
              <a:ext cx="29768" cy="3576429"/>
            </a:xfrm>
            <a:custGeom>
              <a:avLst/>
              <a:gdLst/>
              <a:ahLst/>
              <a:cxnLst/>
              <a:rect l="l" t="t" r="r" b="b"/>
              <a:pathLst>
                <a:path w="29768" h="3576429">
                  <a:moveTo>
                    <a:pt x="0" y="0"/>
                  </a:moveTo>
                  <a:lnTo>
                    <a:pt x="29768" y="0"/>
                  </a:lnTo>
                  <a:lnTo>
                    <a:pt x="29768" y="3576429"/>
                  </a:lnTo>
                  <a:lnTo>
                    <a:pt x="0" y="357642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A67CA592-19E9-4383-85B6-1968470382F6}"/>
                </a:ext>
              </a:extLst>
            </p:cNvPr>
            <p:cNvSpPr txBox="1"/>
            <p:nvPr/>
          </p:nvSpPr>
          <p:spPr>
            <a:xfrm>
              <a:off x="0" y="-38100"/>
              <a:ext cx="29768" cy="3614528"/>
            </a:xfrm>
            <a:prstGeom prst="rect">
              <a:avLst/>
            </a:prstGeom>
          </p:spPr>
          <p:txBody>
            <a:bodyPr lIns="23830" tIns="23830" rIns="23830" bIns="23830" rtlCol="0" anchor="ctr"/>
            <a:lstStyle/>
            <a:p>
              <a:pPr algn="ctr">
                <a:lnSpc>
                  <a:spcPts val="1904"/>
                </a:lnSpc>
              </a:pPr>
              <a:endParaRPr/>
            </a:p>
          </p:txBody>
        </p:sp>
      </p:grpSp>
      <p:grpSp>
        <p:nvGrpSpPr>
          <p:cNvPr id="30" name="Group 5">
            <a:extLst>
              <a:ext uri="{FF2B5EF4-FFF2-40B4-BE49-F238E27FC236}">
                <a16:creationId xmlns:a16="http://schemas.microsoft.com/office/drawing/2014/main" id="{21329F41-5FF1-4EDB-9491-CC2B2E8D5BEF}"/>
              </a:ext>
            </a:extLst>
          </p:cNvPr>
          <p:cNvGrpSpPr/>
          <p:nvPr userDrawn="1"/>
        </p:nvGrpSpPr>
        <p:grpSpPr>
          <a:xfrm>
            <a:off x="252000" y="0"/>
            <a:ext cx="252000" cy="30276000"/>
            <a:chOff x="0" y="0"/>
            <a:chExt cx="29768" cy="3576428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B5525FA3-F19F-431F-A01E-B47CDEEE19D5}"/>
                </a:ext>
              </a:extLst>
            </p:cNvPr>
            <p:cNvSpPr/>
            <p:nvPr/>
          </p:nvSpPr>
          <p:spPr>
            <a:xfrm>
              <a:off x="0" y="0"/>
              <a:ext cx="29768" cy="3576429"/>
            </a:xfrm>
            <a:custGeom>
              <a:avLst/>
              <a:gdLst/>
              <a:ahLst/>
              <a:cxnLst/>
              <a:rect l="l" t="t" r="r" b="b"/>
              <a:pathLst>
                <a:path w="29768" h="3576429">
                  <a:moveTo>
                    <a:pt x="0" y="0"/>
                  </a:moveTo>
                  <a:lnTo>
                    <a:pt x="29768" y="0"/>
                  </a:lnTo>
                  <a:lnTo>
                    <a:pt x="29768" y="3576429"/>
                  </a:lnTo>
                  <a:lnTo>
                    <a:pt x="0" y="357642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7">
              <a:extLst>
                <a:ext uri="{FF2B5EF4-FFF2-40B4-BE49-F238E27FC236}">
                  <a16:creationId xmlns:a16="http://schemas.microsoft.com/office/drawing/2014/main" id="{897B889E-83BB-442B-AE52-9F74592807F6}"/>
                </a:ext>
              </a:extLst>
            </p:cNvPr>
            <p:cNvSpPr txBox="1"/>
            <p:nvPr/>
          </p:nvSpPr>
          <p:spPr>
            <a:xfrm>
              <a:off x="0" y="-38100"/>
              <a:ext cx="29768" cy="3614528"/>
            </a:xfrm>
            <a:prstGeom prst="rect">
              <a:avLst/>
            </a:prstGeom>
          </p:spPr>
          <p:txBody>
            <a:bodyPr lIns="23830" tIns="23830" rIns="23830" bIns="23830" rtlCol="0" anchor="ctr"/>
            <a:lstStyle/>
            <a:p>
              <a:pPr algn="ctr">
                <a:lnSpc>
                  <a:spcPts val="1904"/>
                </a:lnSpc>
              </a:pPr>
              <a:endParaRPr/>
            </a:p>
          </p:txBody>
        </p:sp>
      </p:grpSp>
      <p:grpSp>
        <p:nvGrpSpPr>
          <p:cNvPr id="33" name="Group 8">
            <a:extLst>
              <a:ext uri="{FF2B5EF4-FFF2-40B4-BE49-F238E27FC236}">
                <a16:creationId xmlns:a16="http://schemas.microsoft.com/office/drawing/2014/main" id="{157436FA-FB76-4A58-B8DD-FBC120381D61}"/>
              </a:ext>
            </a:extLst>
          </p:cNvPr>
          <p:cNvGrpSpPr/>
          <p:nvPr userDrawn="1"/>
        </p:nvGrpSpPr>
        <p:grpSpPr>
          <a:xfrm>
            <a:off x="504000" y="0"/>
            <a:ext cx="252000" cy="30276000"/>
            <a:chOff x="0" y="0"/>
            <a:chExt cx="29768" cy="3576428"/>
          </a:xfrm>
        </p:grpSpPr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82514F6-9B35-4369-9206-AF33704F7FBC}"/>
                </a:ext>
              </a:extLst>
            </p:cNvPr>
            <p:cNvSpPr/>
            <p:nvPr/>
          </p:nvSpPr>
          <p:spPr>
            <a:xfrm>
              <a:off x="0" y="0"/>
              <a:ext cx="29768" cy="3576429"/>
            </a:xfrm>
            <a:custGeom>
              <a:avLst/>
              <a:gdLst/>
              <a:ahLst/>
              <a:cxnLst/>
              <a:rect l="l" t="t" r="r" b="b"/>
              <a:pathLst>
                <a:path w="29768" h="3576429">
                  <a:moveTo>
                    <a:pt x="0" y="0"/>
                  </a:moveTo>
                  <a:lnTo>
                    <a:pt x="29768" y="0"/>
                  </a:lnTo>
                  <a:lnTo>
                    <a:pt x="29768" y="3576429"/>
                  </a:lnTo>
                  <a:lnTo>
                    <a:pt x="0" y="3576429"/>
                  </a:lnTo>
                  <a:close/>
                </a:path>
              </a:pathLst>
            </a:custGeom>
            <a:solidFill>
              <a:srgbClr val="F1F047"/>
            </a:solidFill>
          </p:spPr>
        </p:sp>
        <p:sp>
          <p:nvSpPr>
            <p:cNvPr id="35" name="TextBox 10">
              <a:extLst>
                <a:ext uri="{FF2B5EF4-FFF2-40B4-BE49-F238E27FC236}">
                  <a16:creationId xmlns:a16="http://schemas.microsoft.com/office/drawing/2014/main" id="{C7E2B804-AE36-44B9-9E6F-E149C482B342}"/>
                </a:ext>
              </a:extLst>
            </p:cNvPr>
            <p:cNvSpPr txBox="1"/>
            <p:nvPr/>
          </p:nvSpPr>
          <p:spPr>
            <a:xfrm>
              <a:off x="0" y="-38100"/>
              <a:ext cx="29768" cy="3614528"/>
            </a:xfrm>
            <a:prstGeom prst="rect">
              <a:avLst/>
            </a:prstGeom>
          </p:spPr>
          <p:txBody>
            <a:bodyPr lIns="23830" tIns="23830" rIns="23830" bIns="23830" rtlCol="0" anchor="ctr"/>
            <a:lstStyle/>
            <a:p>
              <a:pPr algn="ctr">
                <a:lnSpc>
                  <a:spcPts val="1904"/>
                </a:lnSpc>
              </a:pPr>
              <a:endParaRPr/>
            </a:p>
          </p:txBody>
        </p:sp>
      </p:grpSp>
      <p:grpSp>
        <p:nvGrpSpPr>
          <p:cNvPr id="36" name="Group 11">
            <a:extLst>
              <a:ext uri="{FF2B5EF4-FFF2-40B4-BE49-F238E27FC236}">
                <a16:creationId xmlns:a16="http://schemas.microsoft.com/office/drawing/2014/main" id="{E39DED30-1AA7-40C5-B815-BD2F997E463D}"/>
              </a:ext>
            </a:extLst>
          </p:cNvPr>
          <p:cNvGrpSpPr/>
          <p:nvPr userDrawn="1"/>
        </p:nvGrpSpPr>
        <p:grpSpPr>
          <a:xfrm>
            <a:off x="756000" y="0"/>
            <a:ext cx="252000" cy="30276000"/>
            <a:chOff x="0" y="0"/>
            <a:chExt cx="29768" cy="3576428"/>
          </a:xfrm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BB47F201-8945-4D43-8850-2DA06D9AB6C5}"/>
                </a:ext>
              </a:extLst>
            </p:cNvPr>
            <p:cNvSpPr/>
            <p:nvPr/>
          </p:nvSpPr>
          <p:spPr>
            <a:xfrm>
              <a:off x="0" y="0"/>
              <a:ext cx="29768" cy="3576429"/>
            </a:xfrm>
            <a:custGeom>
              <a:avLst/>
              <a:gdLst/>
              <a:ahLst/>
              <a:cxnLst/>
              <a:rect l="l" t="t" r="r" b="b"/>
              <a:pathLst>
                <a:path w="29768" h="3576429">
                  <a:moveTo>
                    <a:pt x="0" y="0"/>
                  </a:moveTo>
                  <a:lnTo>
                    <a:pt x="29768" y="0"/>
                  </a:lnTo>
                  <a:lnTo>
                    <a:pt x="29768" y="3576429"/>
                  </a:lnTo>
                  <a:lnTo>
                    <a:pt x="0" y="3576429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38" name="TextBox 13">
              <a:extLst>
                <a:ext uri="{FF2B5EF4-FFF2-40B4-BE49-F238E27FC236}">
                  <a16:creationId xmlns:a16="http://schemas.microsoft.com/office/drawing/2014/main" id="{761AF4A5-AEDD-4DFC-B9DC-7DB1E2598920}"/>
                </a:ext>
              </a:extLst>
            </p:cNvPr>
            <p:cNvSpPr txBox="1"/>
            <p:nvPr/>
          </p:nvSpPr>
          <p:spPr>
            <a:xfrm>
              <a:off x="0" y="-38100"/>
              <a:ext cx="29768" cy="3614528"/>
            </a:xfrm>
            <a:prstGeom prst="rect">
              <a:avLst/>
            </a:prstGeom>
          </p:spPr>
          <p:txBody>
            <a:bodyPr lIns="23830" tIns="23830" rIns="23830" bIns="23830" rtlCol="0" anchor="ctr"/>
            <a:lstStyle/>
            <a:p>
              <a:pPr algn="ctr">
                <a:lnSpc>
                  <a:spcPts val="1904"/>
                </a:lnSpc>
              </a:pPr>
              <a:endParaRPr/>
            </a:p>
          </p:txBody>
        </p:sp>
      </p:grpSp>
      <p:grpSp>
        <p:nvGrpSpPr>
          <p:cNvPr id="39" name="Group 14">
            <a:extLst>
              <a:ext uri="{FF2B5EF4-FFF2-40B4-BE49-F238E27FC236}">
                <a16:creationId xmlns:a16="http://schemas.microsoft.com/office/drawing/2014/main" id="{E51F27AC-67B7-4459-B5A1-ABF031C188E2}"/>
              </a:ext>
            </a:extLst>
          </p:cNvPr>
          <p:cNvGrpSpPr/>
          <p:nvPr userDrawn="1"/>
        </p:nvGrpSpPr>
        <p:grpSpPr>
          <a:xfrm>
            <a:off x="1008000" y="0"/>
            <a:ext cx="252000" cy="30276000"/>
            <a:chOff x="0" y="0"/>
            <a:chExt cx="29768" cy="3576428"/>
          </a:xfrm>
        </p:grpSpPr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56F5BFEF-E221-4715-9551-E50F31C1D224}"/>
                </a:ext>
              </a:extLst>
            </p:cNvPr>
            <p:cNvSpPr/>
            <p:nvPr/>
          </p:nvSpPr>
          <p:spPr>
            <a:xfrm>
              <a:off x="0" y="0"/>
              <a:ext cx="29768" cy="3576429"/>
            </a:xfrm>
            <a:custGeom>
              <a:avLst/>
              <a:gdLst/>
              <a:ahLst/>
              <a:cxnLst/>
              <a:rect l="l" t="t" r="r" b="b"/>
              <a:pathLst>
                <a:path w="29768" h="3576429">
                  <a:moveTo>
                    <a:pt x="0" y="0"/>
                  </a:moveTo>
                  <a:lnTo>
                    <a:pt x="29768" y="0"/>
                  </a:lnTo>
                  <a:lnTo>
                    <a:pt x="29768" y="3576429"/>
                  </a:lnTo>
                  <a:lnTo>
                    <a:pt x="0" y="3576429"/>
                  </a:lnTo>
                  <a:close/>
                </a:path>
              </a:pathLst>
            </a:custGeom>
            <a:solidFill>
              <a:srgbClr val="37A22A"/>
            </a:solidFill>
          </p:spPr>
        </p:sp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67CCE43D-41B7-47D6-90E7-A06CDA4D6018}"/>
                </a:ext>
              </a:extLst>
            </p:cNvPr>
            <p:cNvSpPr txBox="1"/>
            <p:nvPr/>
          </p:nvSpPr>
          <p:spPr>
            <a:xfrm>
              <a:off x="0" y="-38100"/>
              <a:ext cx="29768" cy="3614528"/>
            </a:xfrm>
            <a:prstGeom prst="rect">
              <a:avLst/>
            </a:prstGeom>
          </p:spPr>
          <p:txBody>
            <a:bodyPr lIns="23830" tIns="23830" rIns="23830" bIns="23830" rtlCol="0" anchor="ctr"/>
            <a:lstStyle/>
            <a:p>
              <a:pPr algn="ctr">
                <a:lnSpc>
                  <a:spcPts val="1904"/>
                </a:lnSpc>
              </a:pPr>
              <a:endParaRPr/>
            </a:p>
          </p:txBody>
        </p:sp>
      </p:grpSp>
      <p:sp>
        <p:nvSpPr>
          <p:cNvPr id="42" name="Freeform 17">
            <a:extLst>
              <a:ext uri="{FF2B5EF4-FFF2-40B4-BE49-F238E27FC236}">
                <a16:creationId xmlns:a16="http://schemas.microsoft.com/office/drawing/2014/main" id="{3C2B8F14-2238-4A0E-A157-B46990F6CADC}"/>
              </a:ext>
            </a:extLst>
          </p:cNvPr>
          <p:cNvSpPr/>
          <p:nvPr userDrawn="1"/>
        </p:nvSpPr>
        <p:spPr>
          <a:xfrm>
            <a:off x="18282317" y="203200"/>
            <a:ext cx="1991419" cy="1991419"/>
          </a:xfrm>
          <a:custGeom>
            <a:avLst/>
            <a:gdLst/>
            <a:ahLst/>
            <a:cxnLst/>
            <a:rect l="l" t="t" r="r" b="b"/>
            <a:pathLst>
              <a:path w="1991419" h="1991419">
                <a:moveTo>
                  <a:pt x="0" y="0"/>
                </a:moveTo>
                <a:lnTo>
                  <a:pt x="1991419" y="0"/>
                </a:lnTo>
                <a:lnTo>
                  <a:pt x="1991419" y="1991419"/>
                </a:lnTo>
                <a:lnTo>
                  <a:pt x="0" y="199141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91" r="-91"/>
            </a:stretch>
          </a:blipFill>
        </p:spPr>
      </p:sp>
      <p:sp>
        <p:nvSpPr>
          <p:cNvPr id="43" name="Freeform 18">
            <a:extLst>
              <a:ext uri="{FF2B5EF4-FFF2-40B4-BE49-F238E27FC236}">
                <a16:creationId xmlns:a16="http://schemas.microsoft.com/office/drawing/2014/main" id="{A7299DCE-77B0-4D2C-9653-F380CE05584C}"/>
              </a:ext>
            </a:extLst>
          </p:cNvPr>
          <p:cNvSpPr/>
          <p:nvPr userDrawn="1"/>
        </p:nvSpPr>
        <p:spPr>
          <a:xfrm>
            <a:off x="18097010" y="2116351"/>
            <a:ext cx="2297180" cy="832268"/>
          </a:xfrm>
          <a:custGeom>
            <a:avLst/>
            <a:gdLst/>
            <a:ahLst/>
            <a:cxnLst/>
            <a:rect l="l" t="t" r="r" b="b"/>
            <a:pathLst>
              <a:path w="2297180" h="832268">
                <a:moveTo>
                  <a:pt x="0" y="0"/>
                </a:moveTo>
                <a:lnTo>
                  <a:pt x="2297180" y="0"/>
                </a:lnTo>
                <a:lnTo>
                  <a:pt x="2297180" y="832267"/>
                </a:lnTo>
                <a:lnTo>
                  <a:pt x="0" y="83226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803" t="-5874" b="-6328"/>
            </a:stretch>
          </a:blipFill>
        </p:spPr>
      </p:sp>
      <p:sp>
        <p:nvSpPr>
          <p:cNvPr id="44" name="Freeform 19">
            <a:extLst>
              <a:ext uri="{FF2B5EF4-FFF2-40B4-BE49-F238E27FC236}">
                <a16:creationId xmlns:a16="http://schemas.microsoft.com/office/drawing/2014/main" id="{4C41F033-A413-4A10-8A62-B4B7FC189E90}"/>
              </a:ext>
            </a:extLst>
          </p:cNvPr>
          <p:cNvSpPr/>
          <p:nvPr userDrawn="1"/>
        </p:nvSpPr>
        <p:spPr>
          <a:xfrm>
            <a:off x="17348285" y="28473400"/>
            <a:ext cx="2925452" cy="1799218"/>
          </a:xfrm>
          <a:custGeom>
            <a:avLst/>
            <a:gdLst/>
            <a:ahLst/>
            <a:cxnLst/>
            <a:rect l="l" t="t" r="r" b="b"/>
            <a:pathLst>
              <a:path w="2925452" h="1799218">
                <a:moveTo>
                  <a:pt x="0" y="0"/>
                </a:moveTo>
                <a:lnTo>
                  <a:pt x="2925451" y="0"/>
                </a:lnTo>
                <a:lnTo>
                  <a:pt x="2925451" y="1799218"/>
                </a:lnTo>
                <a:lnTo>
                  <a:pt x="0" y="179921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4651" r="-8400"/>
            </a:stretch>
          </a:blipFill>
        </p:spPr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DB393F1C-753B-41D6-AC60-80BA134E1991}"/>
              </a:ext>
            </a:extLst>
          </p:cNvPr>
          <p:cNvSpPr txBox="1"/>
          <p:nvPr userDrawn="1"/>
        </p:nvSpPr>
        <p:spPr>
          <a:xfrm>
            <a:off x="1609886" y="28793071"/>
            <a:ext cx="15300726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XXV ENCONTRO DA REDE DE ESTUDOS AMBIENTAIS DE PAÍSES DE LÍNGUA PORTUGUESA - REALP</a:t>
            </a:r>
          </a:p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 ENCONTRO INTERNACIONAL DO PROJETO ERASMUS AMBIENTE E GESTÃO - AMIGO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 b="1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17D299CC-D4C9-46A2-AEEA-471393268B2A}"/>
              </a:ext>
            </a:extLst>
          </p:cNvPr>
          <p:cNvSpPr txBox="1"/>
          <p:nvPr userDrawn="1"/>
        </p:nvSpPr>
        <p:spPr>
          <a:xfrm>
            <a:off x="1849745" y="545332"/>
            <a:ext cx="153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i="1" noProof="0" dirty="0" err="1">
                <a:solidFill>
                  <a:srgbClr val="286B39"/>
                </a:solidFill>
                <a:latin typeface="Public Sans Bold Italics" panose="020B0604020202020204" charset="0"/>
              </a:rPr>
              <a:t>Pessoas</a:t>
            </a:r>
            <a:r>
              <a:rPr lang="en-GB" sz="4500" b="1" i="1" noProof="0" dirty="0">
                <a:solidFill>
                  <a:srgbClr val="286B39"/>
                </a:solidFill>
                <a:latin typeface="Public Sans Bold Italics" panose="020B0604020202020204" charset="0"/>
              </a:rPr>
              <a:t> e </a:t>
            </a:r>
            <a:r>
              <a:rPr lang="en-GB" sz="4500" b="1" i="1" noProof="0" dirty="0" err="1">
                <a:solidFill>
                  <a:srgbClr val="286B39"/>
                </a:solidFill>
                <a:latin typeface="Public Sans Bold Italics" panose="020B0604020202020204" charset="0"/>
              </a:rPr>
              <a:t>Natureza</a:t>
            </a:r>
            <a:r>
              <a:rPr lang="en-GB" sz="4500" b="1" i="1" noProof="0" dirty="0">
                <a:solidFill>
                  <a:srgbClr val="286B39"/>
                </a:solidFill>
                <a:latin typeface="Public Sans Bold Italics" panose="020B0604020202020204" charset="0"/>
              </a:rPr>
              <a:t>: </a:t>
            </a:r>
            <a:r>
              <a:rPr lang="en-GB" sz="4500" b="1" i="1" noProof="0" dirty="0" err="1">
                <a:solidFill>
                  <a:srgbClr val="286B39"/>
                </a:solidFill>
                <a:latin typeface="Public Sans Bold Italics" panose="020B0604020202020204" charset="0"/>
              </a:rPr>
              <a:t>Investigação</a:t>
            </a:r>
            <a:r>
              <a:rPr lang="en-GB" sz="4500" b="1" i="1" noProof="0" dirty="0">
                <a:solidFill>
                  <a:srgbClr val="286B39"/>
                </a:solidFill>
                <a:latin typeface="Public Sans Bold Italics" panose="020B0604020202020204" charset="0"/>
              </a:rPr>
              <a:t> </a:t>
            </a:r>
            <a:r>
              <a:rPr lang="en-GB" sz="4500" b="1" i="1" noProof="0" dirty="0" err="1">
                <a:solidFill>
                  <a:srgbClr val="286B39"/>
                </a:solidFill>
                <a:latin typeface="Public Sans Bold Italics" panose="020B0604020202020204" charset="0"/>
              </a:rPr>
              <a:t>em</a:t>
            </a:r>
            <a:r>
              <a:rPr lang="en-GB" sz="4500" b="1" i="1" noProof="0" dirty="0">
                <a:solidFill>
                  <a:srgbClr val="286B39"/>
                </a:solidFill>
                <a:latin typeface="Public Sans Bold Italics" panose="020B0604020202020204" charset="0"/>
              </a:rPr>
              <a:t> </a:t>
            </a:r>
            <a:r>
              <a:rPr lang="en-GB" sz="4500" b="1" i="1" noProof="0" dirty="0" err="1">
                <a:solidFill>
                  <a:srgbClr val="286B39"/>
                </a:solidFill>
                <a:latin typeface="Public Sans Bold Italics" panose="020B0604020202020204" charset="0"/>
              </a:rPr>
              <a:t>Sustentabilidade</a:t>
            </a:r>
            <a:r>
              <a:rPr lang="en-GB" sz="4500" b="1" i="1" noProof="0" dirty="0">
                <a:solidFill>
                  <a:srgbClr val="286B39"/>
                </a:solidFill>
                <a:latin typeface="Public Sans Bold Italics" panose="020B0604020202020204" charset="0"/>
              </a:rPr>
              <a:t> </a:t>
            </a:r>
            <a:r>
              <a:rPr lang="en-GB" sz="4500" b="1" i="0" noProof="0" dirty="0">
                <a:solidFill>
                  <a:srgbClr val="286B39"/>
                </a:solidFill>
                <a:latin typeface="Public Sans Bold" panose="020B0604020202020204" charset="0"/>
              </a:rPr>
              <a:t>| </a:t>
            </a:r>
            <a:r>
              <a:rPr lang="en-GB" sz="4500" b="1" i="1" noProof="0" dirty="0">
                <a:solidFill>
                  <a:srgbClr val="286B39"/>
                </a:solidFill>
                <a:latin typeface="Public Sans Bold Italics" panose="020B0604020202020204" charset="0"/>
              </a:rPr>
              <a:t>People and Nature: Research on Sustainability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Personalizados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Calibri</vt:lpstr>
      <vt:lpstr>Public Sans Bold Italics</vt:lpstr>
      <vt:lpstr>Public Sans Bold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XXV Encontro da rede de estudos ambientais de países de língua portuguesa - REALP I Encontro Internacional do projeto erasmus Ambiente e GESTÃO - AMIGO</dc:title>
  <dc:creator>Fitoplâncton</dc:creator>
  <cp:lastModifiedBy>Manuela Morais</cp:lastModifiedBy>
  <cp:revision>3</cp:revision>
  <dcterms:created xsi:type="dcterms:W3CDTF">2006-08-16T00:00:00Z</dcterms:created>
  <dcterms:modified xsi:type="dcterms:W3CDTF">2025-08-10T10:32:35Z</dcterms:modified>
  <dc:identifier>DAGvTyapL3Q</dc:identifier>
</cp:coreProperties>
</file>